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4050C1A-5E02-4B65-A501-18F6D5328725}" type="datetimeFigureOut">
              <a:rPr lang="en-US" smtClean="0"/>
              <a:pPr/>
              <a:t>4/8/2014</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956AA9D-80BE-48AA-A23B-EC57D1C3347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050C1A-5E02-4B65-A501-18F6D5328725}" type="datetimeFigureOut">
              <a:rPr lang="en-US" smtClean="0"/>
              <a:pPr/>
              <a:t>4/8/2014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56AA9D-80BE-48AA-A23B-EC57D1C3347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050C1A-5E02-4B65-A501-18F6D5328725}" type="datetimeFigureOut">
              <a:rPr lang="en-US" smtClean="0"/>
              <a:pPr/>
              <a:t>4/8/2014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56AA9D-80BE-48AA-A23B-EC57D1C3347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050C1A-5E02-4B65-A501-18F6D5328725}" type="datetimeFigureOut">
              <a:rPr lang="en-US" smtClean="0"/>
              <a:pPr/>
              <a:t>4/8/2014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56AA9D-80BE-48AA-A23B-EC57D1C3347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050C1A-5E02-4B65-A501-18F6D5328725}" type="datetimeFigureOut">
              <a:rPr lang="en-US" smtClean="0"/>
              <a:pPr/>
              <a:t>4/8/2014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56AA9D-80BE-48AA-A23B-EC57D1C3347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050C1A-5E02-4B65-A501-18F6D5328725}" type="datetimeFigureOut">
              <a:rPr lang="en-US" smtClean="0"/>
              <a:pPr/>
              <a:t>4/8/2014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56AA9D-80BE-48AA-A23B-EC57D1C3347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4050C1A-5E02-4B65-A501-18F6D5328725}" type="datetimeFigureOut">
              <a:rPr lang="en-US" smtClean="0"/>
              <a:pPr/>
              <a:t>4/8/2014</a:t>
            </a:fld>
            <a:endParaRPr lang="en-US" dirty="0"/>
          </a:p>
        </p:txBody>
      </p:sp>
      <p:sp>
        <p:nvSpPr>
          <p:cNvPr id="27" name="Slide Number Placeholder 26"/>
          <p:cNvSpPr>
            <a:spLocks noGrp="1"/>
          </p:cNvSpPr>
          <p:nvPr>
            <p:ph type="sldNum" sz="quarter" idx="11"/>
          </p:nvPr>
        </p:nvSpPr>
        <p:spPr/>
        <p:txBody>
          <a:bodyPr rtlCol="0"/>
          <a:lstStyle/>
          <a:p>
            <a:fld id="{E956AA9D-80BE-48AA-A23B-EC57D1C33470}"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4050C1A-5E02-4B65-A501-18F6D5328725}" type="datetimeFigureOut">
              <a:rPr lang="en-US" smtClean="0"/>
              <a:pPr/>
              <a:t>4/8/2014</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E956AA9D-80BE-48AA-A23B-EC57D1C3347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50C1A-5E02-4B65-A501-18F6D5328725}" type="datetimeFigureOut">
              <a:rPr lang="en-US" smtClean="0"/>
              <a:pPr/>
              <a:t>4/8/2014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56AA9D-80BE-48AA-A23B-EC57D1C3347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050C1A-5E02-4B65-A501-18F6D5328725}" type="datetimeFigureOut">
              <a:rPr lang="en-US" smtClean="0"/>
              <a:pPr/>
              <a:t>4/8/2014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56AA9D-80BE-48AA-A23B-EC57D1C3347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050C1A-5E02-4B65-A501-18F6D5328725}" type="datetimeFigureOut">
              <a:rPr lang="en-US" smtClean="0"/>
              <a:pPr/>
              <a:t>4/8/2014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56AA9D-80BE-48AA-A23B-EC57D1C3347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4050C1A-5E02-4B65-A501-18F6D5328725}" type="datetimeFigureOut">
              <a:rPr lang="en-US" smtClean="0"/>
              <a:pPr/>
              <a:t>4/8/2014</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956AA9D-80BE-48AA-A23B-EC57D1C3347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1ePOq_S04p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youtube.com/watch?v=tqg6RO8c_W0"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youtube.com/watch?v=RZFYuX84n1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youtube.com/watch?v=IiR-bnCHIYo"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youtube.com/watch?v=JfBMlvdzEo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Comprehension </a:t>
            </a:r>
            <a:endParaRPr lang="en-US" dirty="0"/>
          </a:p>
        </p:txBody>
      </p:sp>
      <p:sp>
        <p:nvSpPr>
          <p:cNvPr id="3" name="Subtitle 2"/>
          <p:cNvSpPr>
            <a:spLocks noGrp="1"/>
          </p:cNvSpPr>
          <p:nvPr>
            <p:ph type="subTitle" idx="1"/>
          </p:nvPr>
        </p:nvSpPr>
        <p:spPr/>
        <p:txBody>
          <a:bodyPr/>
          <a:lstStyle/>
          <a:p>
            <a:r>
              <a:rPr lang="en-US" dirty="0" smtClean="0"/>
              <a:t>A list of strategies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Visualizing </a:t>
            </a:r>
            <a:endParaRPr lang="en-US" dirty="0"/>
          </a:p>
        </p:txBody>
      </p:sp>
      <p:sp>
        <p:nvSpPr>
          <p:cNvPr id="3" name="Content Placeholder 2"/>
          <p:cNvSpPr>
            <a:spLocks noGrp="1"/>
          </p:cNvSpPr>
          <p:nvPr>
            <p:ph idx="1"/>
          </p:nvPr>
        </p:nvSpPr>
        <p:spPr/>
        <p:txBody>
          <a:bodyPr/>
          <a:lstStyle/>
          <a:p>
            <a:r>
              <a:rPr lang="en-US" dirty="0" smtClean="0"/>
              <a:t>When you visualize as you read:</a:t>
            </a:r>
          </a:p>
          <a:p>
            <a:pPr lvl="1"/>
            <a:r>
              <a:rPr lang="en-US" dirty="0" smtClean="0"/>
              <a:t>Create images in your mind based on what you read.</a:t>
            </a:r>
          </a:p>
          <a:p>
            <a:pPr lvl="1"/>
            <a:r>
              <a:rPr lang="en-US" dirty="0" smtClean="0"/>
              <a:t>Use the descriptive words to help you “make a movie in your mind”.</a:t>
            </a:r>
          </a:p>
          <a:p>
            <a:pPr lvl="1"/>
            <a:r>
              <a:rPr lang="en-US" dirty="0" smtClean="0"/>
              <a:t>Think about each of the five senses to help you form an image.</a:t>
            </a:r>
          </a:p>
          <a:p>
            <a:pPr lvl="1"/>
            <a:r>
              <a:rPr lang="en-US" dirty="0" smtClean="0"/>
              <a:t>Afterwards, share what you “see” in your mind with others.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a:xfrm>
            <a:off x="381000" y="2057400"/>
            <a:ext cx="8305800" cy="4517136"/>
          </a:xfrm>
        </p:spPr>
        <p:txBody>
          <a:bodyPr>
            <a:normAutofit fontScale="92500" lnSpcReduction="10000"/>
          </a:bodyPr>
          <a:lstStyle/>
          <a:p>
            <a:r>
              <a:rPr lang="en-US" sz="2400" dirty="0" err="1" smtClean="0"/>
              <a:t>Stephmeyer</a:t>
            </a:r>
            <a:r>
              <a:rPr lang="en-US" sz="2400" dirty="0" smtClean="0"/>
              <a:t>: Girl falls in love with boy.  Boy changes girl.  They fight off scary people.  All ends well. </a:t>
            </a:r>
          </a:p>
          <a:p>
            <a:endParaRPr lang="en-US" sz="2400" dirty="0" smtClean="0"/>
          </a:p>
          <a:p>
            <a:r>
              <a:rPr lang="en-US" sz="2400" dirty="0" smtClean="0"/>
              <a:t>@</a:t>
            </a:r>
            <a:r>
              <a:rPr lang="en-US" sz="2400" dirty="0" err="1" smtClean="0"/>
              <a:t>eltonjohn</a:t>
            </a:r>
            <a:r>
              <a:rPr lang="en-US" sz="2400" dirty="0" smtClean="0"/>
              <a:t> The king of the jungle is killed.  Little cub runs away.  Makes two friends.  Uncle tries to kill him.  Cub grows up to become king.  #</a:t>
            </a:r>
            <a:r>
              <a:rPr lang="en-US" sz="2400" dirty="0" err="1" smtClean="0"/>
              <a:t>circleoflife</a:t>
            </a:r>
            <a:endParaRPr lang="en-US" sz="2400" dirty="0" smtClean="0"/>
          </a:p>
          <a:p>
            <a:endParaRPr lang="en-US" sz="2400" dirty="0" smtClean="0"/>
          </a:p>
          <a:p>
            <a:r>
              <a:rPr lang="en-US" sz="2400" dirty="0" err="1" smtClean="0"/>
              <a:t>Chriscolumbus</a:t>
            </a:r>
            <a:r>
              <a:rPr lang="en-US" sz="2400" dirty="0" smtClean="0"/>
              <a:t>: Family leaves.  Boy stays.  He fights off bad guys with clever tricks.  Family comes back.  Feels bad.  Happens again 2 more times.</a:t>
            </a:r>
          </a:p>
          <a:p>
            <a:endParaRPr lang="en-US" sz="2400" dirty="0" smtClean="0"/>
          </a:p>
          <a:p>
            <a:r>
              <a:rPr lang="en-US" sz="2400" dirty="0" smtClean="0"/>
              <a:t>Pixar: Fish loses his father.  Meets forgetful friend.  Together they look for his father.  #PSherman42wallabyway,sydney </a:t>
            </a: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(Continued)</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To paraphrase</a:t>
            </a:r>
            <a:r>
              <a:rPr lang="en-US" dirty="0" smtClean="0"/>
              <a:t>:</a:t>
            </a:r>
          </a:p>
          <a:p>
            <a:pPr lvl="0"/>
            <a:r>
              <a:rPr lang="en-US" dirty="0" smtClean="0"/>
              <a:t>Use your own words to express the meaning. </a:t>
            </a:r>
          </a:p>
          <a:p>
            <a:pPr lvl="0"/>
            <a:r>
              <a:rPr lang="en-US" dirty="0" smtClean="0"/>
              <a:t>Make information clearer and easier to understand. </a:t>
            </a:r>
          </a:p>
          <a:p>
            <a:pPr lvl="0"/>
            <a:r>
              <a:rPr lang="en-US" dirty="0" smtClean="0"/>
              <a:t>Explain the meaning without plagiarizing the original author.</a:t>
            </a:r>
          </a:p>
          <a:p>
            <a:pPr lvl="0"/>
            <a:r>
              <a:rPr lang="en-US" dirty="0" smtClean="0"/>
              <a:t>Use synonyms (words that have a similar or same meaning) to replace the original words and change the word order or sentence structures to make it “your own”.</a:t>
            </a:r>
          </a:p>
          <a:p>
            <a:pPr lvl="0"/>
            <a:r>
              <a:rPr lang="en-US" dirty="0" smtClean="0"/>
              <a:t>If the original content contains figurative language, you have to explain the intended meaning. You can’t use synonyms to replace those words.</a:t>
            </a:r>
          </a:p>
          <a:p>
            <a:pPr lvl="0"/>
            <a:r>
              <a:rPr lang="en-US" dirty="0" smtClean="0"/>
              <a:t>Finally, restate what you paraphrased to make sure you have maintained the original meaning.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 Events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When you retell events from a story:</a:t>
            </a:r>
          </a:p>
          <a:p>
            <a:pPr>
              <a:buNone/>
            </a:pPr>
            <a:r>
              <a:rPr lang="en-US" dirty="0" smtClean="0"/>
              <a:t> </a:t>
            </a:r>
          </a:p>
          <a:p>
            <a:pPr lvl="0"/>
            <a:r>
              <a:rPr lang="en-US" dirty="0" smtClean="0"/>
              <a:t>Tell what happened in the correct order using complete sentences.</a:t>
            </a:r>
          </a:p>
          <a:p>
            <a:pPr lvl="0"/>
            <a:r>
              <a:rPr lang="en-US" dirty="0" smtClean="0"/>
              <a:t>Include the main idea.</a:t>
            </a:r>
          </a:p>
          <a:p>
            <a:pPr lvl="0"/>
            <a:r>
              <a:rPr lang="en-US" dirty="0" smtClean="0"/>
              <a:t>Use sequencing words to make your story “flow” (first, then, next, etc.).</a:t>
            </a:r>
          </a:p>
          <a:p>
            <a:pPr lvl="0"/>
            <a:r>
              <a:rPr lang="en-US" dirty="0" smtClean="0"/>
              <a:t>Use specific character names so the listener can understand and follow the plot.</a:t>
            </a:r>
          </a:p>
          <a:p>
            <a:pPr lvl="0"/>
            <a:r>
              <a:rPr lang="en-US" dirty="0" smtClean="0"/>
              <a:t>Include all necessary details and events that are CRUCIAL to the story.</a:t>
            </a:r>
          </a:p>
          <a:p>
            <a:pPr lvl="0"/>
            <a:r>
              <a:rPr lang="en-US" dirty="0" smtClean="0"/>
              <a:t>Overall, your retell should be </a:t>
            </a:r>
            <a:r>
              <a:rPr lang="en-US" dirty="0" smtClean="0">
                <a:solidFill>
                  <a:srgbClr val="00B050"/>
                </a:solidFill>
              </a:rPr>
              <a:t>cohesive</a:t>
            </a:r>
            <a:r>
              <a:rPr lang="en-US" dirty="0" smtClean="0"/>
              <a:t> and </a:t>
            </a:r>
            <a:r>
              <a:rPr lang="en-US" dirty="0" smtClean="0">
                <a:solidFill>
                  <a:srgbClr val="00B050"/>
                </a:solidFill>
              </a:rPr>
              <a:t>concise</a:t>
            </a:r>
            <a:r>
              <a:rPr lang="en-US" dirty="0" smtClean="0"/>
              <a:t>. A person who is unfamiliar to the story should be able to understand the story based on your retell.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Transition Words-</a:t>
            </a:r>
            <a:br>
              <a:rPr lang="en-US" dirty="0" smtClean="0"/>
            </a:br>
            <a:r>
              <a:rPr lang="en-US" sz="1400" dirty="0" smtClean="0"/>
              <a:t>do not use the same transition word all of the time</a:t>
            </a:r>
            <a:br>
              <a:rPr lang="en-US" sz="1400" dirty="0" smtClean="0"/>
            </a:br>
            <a:r>
              <a:rPr lang="en-US" sz="1400" dirty="0" smtClean="0"/>
              <a:t>first, second, third are for babies! </a:t>
            </a:r>
            <a:endParaRPr lang="en-US" sz="1400" dirty="0"/>
          </a:p>
        </p:txBody>
      </p:sp>
      <p:graphicFrame>
        <p:nvGraphicFramePr>
          <p:cNvPr id="4" name="Content Placeholder 3"/>
          <p:cNvGraphicFramePr>
            <a:graphicFrameLocks noGrp="1"/>
          </p:cNvGraphicFramePr>
          <p:nvPr>
            <p:ph idx="1"/>
          </p:nvPr>
        </p:nvGraphicFramePr>
        <p:xfrm>
          <a:off x="457200" y="2249488"/>
          <a:ext cx="8305800" cy="3850231"/>
        </p:xfrm>
        <a:graphic>
          <a:graphicData uri="http://schemas.openxmlformats.org/drawingml/2006/table">
            <a:tbl>
              <a:tblPr firstRow="1" bandRow="1">
                <a:tableStyleId>{5C22544A-7EE6-4342-B048-85BDC9FD1C3A}</a:tableStyleId>
              </a:tblPr>
              <a:tblGrid>
                <a:gridCol w="2076450"/>
                <a:gridCol w="2076450"/>
                <a:gridCol w="2076450"/>
                <a:gridCol w="2076450"/>
              </a:tblGrid>
              <a:tr h="417512">
                <a:tc>
                  <a:txBody>
                    <a:bodyPr/>
                    <a:lstStyle/>
                    <a:p>
                      <a:r>
                        <a:rPr lang="en-US" dirty="0" smtClean="0"/>
                        <a:t>at</a:t>
                      </a:r>
                      <a:r>
                        <a:rPr lang="en-US" baseline="0" dirty="0" smtClean="0"/>
                        <a:t> first</a:t>
                      </a:r>
                      <a:endParaRPr lang="en-US" dirty="0"/>
                    </a:p>
                  </a:txBody>
                  <a:tcPr/>
                </a:tc>
                <a:tc>
                  <a:txBody>
                    <a:bodyPr/>
                    <a:lstStyle/>
                    <a:p>
                      <a:r>
                        <a:rPr lang="en-US" dirty="0" smtClean="0"/>
                        <a:t>first</a:t>
                      </a:r>
                      <a:r>
                        <a:rPr lang="en-US" baseline="0" dirty="0" smtClean="0"/>
                        <a:t> of all</a:t>
                      </a:r>
                      <a:endParaRPr lang="en-US" dirty="0"/>
                    </a:p>
                  </a:txBody>
                  <a:tcPr/>
                </a:tc>
                <a:tc>
                  <a:txBody>
                    <a:bodyPr/>
                    <a:lstStyle/>
                    <a:p>
                      <a:r>
                        <a:rPr lang="en-US" dirty="0" smtClean="0"/>
                        <a:t>to</a:t>
                      </a:r>
                      <a:r>
                        <a:rPr lang="en-US" baseline="0" dirty="0" smtClean="0"/>
                        <a:t> begin with</a:t>
                      </a:r>
                      <a:endParaRPr lang="en-US" dirty="0"/>
                    </a:p>
                  </a:txBody>
                  <a:tcPr/>
                </a:tc>
                <a:tc>
                  <a:txBody>
                    <a:bodyPr/>
                    <a:lstStyle/>
                    <a:p>
                      <a:r>
                        <a:rPr lang="en-US" dirty="0" smtClean="0"/>
                        <a:t>in the first place</a:t>
                      </a:r>
                      <a:endParaRPr lang="en-US" dirty="0"/>
                    </a:p>
                  </a:txBody>
                  <a:tcPr/>
                </a:tc>
              </a:tr>
              <a:tr h="458593">
                <a:tc>
                  <a:txBody>
                    <a:bodyPr/>
                    <a:lstStyle/>
                    <a:p>
                      <a:r>
                        <a:rPr lang="en-US" dirty="0" smtClean="0"/>
                        <a:t>at the same time</a:t>
                      </a:r>
                      <a:endParaRPr lang="en-US" dirty="0"/>
                    </a:p>
                  </a:txBody>
                  <a:tcPr/>
                </a:tc>
                <a:tc>
                  <a:txBody>
                    <a:bodyPr/>
                    <a:lstStyle/>
                    <a:p>
                      <a:r>
                        <a:rPr lang="en-US" dirty="0" smtClean="0"/>
                        <a:t>for</a:t>
                      </a:r>
                      <a:r>
                        <a:rPr lang="en-US" baseline="0" dirty="0" smtClean="0"/>
                        <a:t> now</a:t>
                      </a:r>
                      <a:endParaRPr lang="en-US" dirty="0"/>
                    </a:p>
                  </a:txBody>
                  <a:tcPr/>
                </a:tc>
                <a:tc>
                  <a:txBody>
                    <a:bodyPr/>
                    <a:lstStyle/>
                    <a:p>
                      <a:r>
                        <a:rPr lang="en-US" dirty="0" smtClean="0"/>
                        <a:t>for the time being</a:t>
                      </a:r>
                      <a:endParaRPr lang="en-US" dirty="0"/>
                    </a:p>
                  </a:txBody>
                  <a:tcPr/>
                </a:tc>
                <a:tc>
                  <a:txBody>
                    <a:bodyPr/>
                    <a:lstStyle/>
                    <a:p>
                      <a:r>
                        <a:rPr lang="en-US" dirty="0" smtClean="0"/>
                        <a:t>the next step</a:t>
                      </a:r>
                      <a:endParaRPr lang="en-US" dirty="0"/>
                    </a:p>
                  </a:txBody>
                  <a:tcPr/>
                </a:tc>
              </a:tr>
              <a:tr h="458593">
                <a:tc>
                  <a:txBody>
                    <a:bodyPr/>
                    <a:lstStyle/>
                    <a:p>
                      <a:r>
                        <a:rPr lang="en-US" dirty="0" smtClean="0"/>
                        <a:t>in</a:t>
                      </a:r>
                      <a:r>
                        <a:rPr lang="en-US" baseline="0" dirty="0" smtClean="0"/>
                        <a:t> time</a:t>
                      </a:r>
                      <a:endParaRPr lang="en-US" dirty="0"/>
                    </a:p>
                  </a:txBody>
                  <a:tcPr/>
                </a:tc>
                <a:tc>
                  <a:txBody>
                    <a:bodyPr/>
                    <a:lstStyle/>
                    <a:p>
                      <a:r>
                        <a:rPr lang="en-US" dirty="0" smtClean="0"/>
                        <a:t>in</a:t>
                      </a:r>
                      <a:r>
                        <a:rPr lang="en-US" baseline="0" dirty="0" smtClean="0"/>
                        <a:t> turn</a:t>
                      </a:r>
                      <a:endParaRPr lang="en-US" dirty="0"/>
                    </a:p>
                  </a:txBody>
                  <a:tcPr/>
                </a:tc>
                <a:tc>
                  <a:txBody>
                    <a:bodyPr/>
                    <a:lstStyle/>
                    <a:p>
                      <a:r>
                        <a:rPr lang="en-US" dirty="0" smtClean="0"/>
                        <a:t>later</a:t>
                      </a:r>
                      <a:r>
                        <a:rPr lang="en-US" baseline="0" dirty="0" smtClean="0"/>
                        <a:t> on</a:t>
                      </a:r>
                      <a:endParaRPr lang="en-US" dirty="0"/>
                    </a:p>
                  </a:txBody>
                  <a:tcPr/>
                </a:tc>
                <a:tc>
                  <a:txBody>
                    <a:bodyPr/>
                    <a:lstStyle/>
                    <a:p>
                      <a:r>
                        <a:rPr lang="en-US" dirty="0" smtClean="0"/>
                        <a:t>meanwhile</a:t>
                      </a:r>
                      <a:endParaRPr lang="en-US" dirty="0"/>
                    </a:p>
                  </a:txBody>
                  <a:tcPr/>
                </a:tc>
              </a:tr>
              <a:tr h="458593">
                <a:tc>
                  <a:txBody>
                    <a:bodyPr/>
                    <a:lstStyle/>
                    <a:p>
                      <a:r>
                        <a:rPr lang="en-US" dirty="0" smtClean="0"/>
                        <a:t>next</a:t>
                      </a:r>
                      <a:endParaRPr lang="en-US" dirty="0"/>
                    </a:p>
                  </a:txBody>
                  <a:tcPr/>
                </a:tc>
                <a:tc>
                  <a:txBody>
                    <a:bodyPr/>
                    <a:lstStyle/>
                    <a:p>
                      <a:r>
                        <a:rPr lang="en-US" dirty="0" smtClean="0"/>
                        <a:t>then</a:t>
                      </a:r>
                      <a:endParaRPr lang="en-US" dirty="0"/>
                    </a:p>
                  </a:txBody>
                  <a:tcPr/>
                </a:tc>
                <a:tc>
                  <a:txBody>
                    <a:bodyPr/>
                    <a:lstStyle/>
                    <a:p>
                      <a:r>
                        <a:rPr lang="en-US" dirty="0" smtClean="0"/>
                        <a:t>soon</a:t>
                      </a:r>
                      <a:endParaRPr lang="en-US" dirty="0"/>
                    </a:p>
                  </a:txBody>
                  <a:tcPr/>
                </a:tc>
                <a:tc>
                  <a:txBody>
                    <a:bodyPr/>
                    <a:lstStyle/>
                    <a:p>
                      <a:r>
                        <a:rPr lang="en-US" dirty="0" smtClean="0"/>
                        <a:t>the meantime</a:t>
                      </a:r>
                      <a:endParaRPr lang="en-US" dirty="0"/>
                    </a:p>
                  </a:txBody>
                  <a:tcPr/>
                </a:tc>
              </a:tr>
              <a:tr h="458593">
                <a:tc>
                  <a:txBody>
                    <a:bodyPr/>
                    <a:lstStyle/>
                    <a:p>
                      <a:r>
                        <a:rPr lang="en-US" dirty="0" smtClean="0"/>
                        <a:t>later</a:t>
                      </a:r>
                      <a:endParaRPr lang="en-US" dirty="0"/>
                    </a:p>
                  </a:txBody>
                  <a:tcPr/>
                </a:tc>
                <a:tc>
                  <a:txBody>
                    <a:bodyPr/>
                    <a:lstStyle/>
                    <a:p>
                      <a:r>
                        <a:rPr lang="en-US" dirty="0" smtClean="0"/>
                        <a:t>while</a:t>
                      </a:r>
                      <a:endParaRPr lang="en-US" dirty="0"/>
                    </a:p>
                  </a:txBody>
                  <a:tcPr/>
                </a:tc>
                <a:tc>
                  <a:txBody>
                    <a:bodyPr/>
                    <a:lstStyle/>
                    <a:p>
                      <a:r>
                        <a:rPr lang="en-US" dirty="0" smtClean="0"/>
                        <a:t>earlier</a:t>
                      </a:r>
                      <a:endParaRPr lang="en-US" dirty="0"/>
                    </a:p>
                  </a:txBody>
                  <a:tcPr/>
                </a:tc>
                <a:tc>
                  <a:txBody>
                    <a:bodyPr/>
                    <a:lstStyle/>
                    <a:p>
                      <a:r>
                        <a:rPr lang="en-US" dirty="0" smtClean="0"/>
                        <a:t>simultaneously</a:t>
                      </a:r>
                      <a:endParaRPr lang="en-US" dirty="0"/>
                    </a:p>
                  </a:txBody>
                  <a:tcPr/>
                </a:tc>
              </a:tr>
              <a:tr h="458593">
                <a:tc>
                  <a:txBody>
                    <a:bodyPr/>
                    <a:lstStyle/>
                    <a:p>
                      <a:r>
                        <a:rPr lang="en-US" dirty="0" smtClean="0"/>
                        <a:t>afterward</a:t>
                      </a:r>
                      <a:endParaRPr lang="en-US" dirty="0"/>
                    </a:p>
                  </a:txBody>
                  <a:tcPr/>
                </a:tc>
                <a:tc>
                  <a:txBody>
                    <a:bodyPr/>
                    <a:lstStyle/>
                    <a:p>
                      <a:r>
                        <a:rPr lang="en-US" dirty="0" smtClean="0"/>
                        <a:t>in conclusion</a:t>
                      </a:r>
                      <a:endParaRPr lang="en-US" dirty="0"/>
                    </a:p>
                  </a:txBody>
                  <a:tcPr/>
                </a:tc>
                <a:tc>
                  <a:txBody>
                    <a:bodyPr/>
                    <a:lstStyle/>
                    <a:p>
                      <a:r>
                        <a:rPr lang="en-US" dirty="0" smtClean="0"/>
                        <a:t>with this in mind</a:t>
                      </a:r>
                      <a:endParaRPr lang="en-US" dirty="0"/>
                    </a:p>
                  </a:txBody>
                  <a:tcPr/>
                </a:tc>
                <a:tc>
                  <a:txBody>
                    <a:bodyPr/>
                    <a:lstStyle/>
                    <a:p>
                      <a:r>
                        <a:rPr lang="en-US" dirty="0" smtClean="0"/>
                        <a:t>Finally</a:t>
                      </a:r>
                    </a:p>
                  </a:txBody>
                  <a:tcPr/>
                </a:tc>
              </a:tr>
              <a:tr h="458593">
                <a:tc>
                  <a:txBody>
                    <a:bodyPr/>
                    <a:lstStyle/>
                    <a:p>
                      <a:r>
                        <a:rPr lang="en-US" dirty="0" smtClean="0"/>
                        <a:t>after</a:t>
                      </a:r>
                      <a:endParaRPr lang="en-US" dirty="0"/>
                    </a:p>
                  </a:txBody>
                  <a:tcPr/>
                </a:tc>
                <a:tc>
                  <a:txBody>
                    <a:bodyPr/>
                    <a:lstStyle/>
                    <a:p>
                      <a:r>
                        <a:rPr lang="en-US" dirty="0" smtClean="0"/>
                        <a:t>following</a:t>
                      </a:r>
                      <a:endParaRPr lang="en-US" dirty="0"/>
                    </a:p>
                  </a:txBody>
                  <a:tcPr/>
                </a:tc>
                <a:tc>
                  <a:txBody>
                    <a:bodyPr/>
                    <a:lstStyle/>
                    <a:p>
                      <a:r>
                        <a:rPr lang="en-US" dirty="0" smtClean="0"/>
                        <a:t>whenever</a:t>
                      </a:r>
                      <a:endParaRPr lang="en-US" dirty="0"/>
                    </a:p>
                  </a:txBody>
                  <a:tcPr/>
                </a:tc>
                <a:tc>
                  <a:txBody>
                    <a:bodyPr/>
                    <a:lstStyle/>
                    <a:p>
                      <a:r>
                        <a:rPr lang="en-US" dirty="0" smtClean="0"/>
                        <a:t>sometimes</a:t>
                      </a:r>
                    </a:p>
                  </a:txBody>
                  <a:tcPr/>
                </a:tc>
              </a:tr>
              <a:tr h="458593">
                <a:tc>
                  <a:txBody>
                    <a:bodyPr/>
                    <a:lstStyle/>
                    <a:p>
                      <a:r>
                        <a:rPr lang="en-US" dirty="0" smtClean="0"/>
                        <a:t>i</a:t>
                      </a:r>
                      <a:r>
                        <a:rPr lang="en-US" smtClean="0"/>
                        <a:t>mmediately</a:t>
                      </a:r>
                      <a:endParaRPr lang="en-US" dirty="0"/>
                    </a:p>
                  </a:txBody>
                  <a:tcPr/>
                </a:tc>
                <a:tc>
                  <a:txBody>
                    <a:bodyPr/>
                    <a:lstStyle/>
                    <a:p>
                      <a:r>
                        <a:rPr lang="en-US" dirty="0" smtClean="0"/>
                        <a:t>never</a:t>
                      </a:r>
                      <a:endParaRPr lang="en-US" dirty="0"/>
                    </a:p>
                  </a:txBody>
                  <a:tcPr/>
                </a:tc>
                <a:tc>
                  <a:txBody>
                    <a:bodyPr/>
                    <a:lstStyle/>
                    <a:p>
                      <a:r>
                        <a:rPr lang="en-US" dirty="0" smtClean="0"/>
                        <a:t>always</a:t>
                      </a:r>
                      <a:endParaRPr lang="en-US" dirty="0"/>
                    </a:p>
                  </a:txBody>
                  <a:tcPr/>
                </a:tc>
                <a:tc>
                  <a:txBody>
                    <a:bodyPr/>
                    <a:lstStyle/>
                    <a:p>
                      <a:r>
                        <a:rPr lang="en-US" dirty="0" smtClean="0"/>
                        <a:t>at length</a:t>
                      </a: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Hungry Caterpillar</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http://www.youtube.com/watch?v=1ePOq_S04p8</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Foreshadowing/Hypothesize</a:t>
            </a:r>
            <a:endParaRPr lang="en-US" dirty="0"/>
          </a:p>
        </p:txBody>
      </p:sp>
      <p:sp>
        <p:nvSpPr>
          <p:cNvPr id="3" name="Content Placeholder 2"/>
          <p:cNvSpPr>
            <a:spLocks noGrp="1"/>
          </p:cNvSpPr>
          <p:nvPr>
            <p:ph idx="1"/>
          </p:nvPr>
        </p:nvSpPr>
        <p:spPr/>
        <p:txBody>
          <a:bodyPr/>
          <a:lstStyle/>
          <a:p>
            <a:r>
              <a:rPr lang="en-US" dirty="0" smtClean="0"/>
              <a:t>To predict what will happen in the story based on clues</a:t>
            </a:r>
          </a:p>
          <a:p>
            <a:r>
              <a:rPr lang="en-US" dirty="0" smtClean="0"/>
              <a:t>“It was a dark and stormy night…”</a:t>
            </a:r>
          </a:p>
          <a:p>
            <a:r>
              <a:rPr lang="en-US" dirty="0" smtClean="0"/>
              <a:t>The witches in Macbeth</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Ominous</a:t>
            </a:r>
            <a:endParaRPr lang="en-US" dirty="0"/>
          </a:p>
        </p:txBody>
      </p:sp>
      <p:sp>
        <p:nvSpPr>
          <p:cNvPr id="3" name="Content Placeholder 2"/>
          <p:cNvSpPr>
            <a:spLocks noGrp="1"/>
          </p:cNvSpPr>
          <p:nvPr>
            <p:ph idx="1"/>
          </p:nvPr>
        </p:nvSpPr>
        <p:spPr/>
        <p:txBody>
          <a:bodyPr/>
          <a:lstStyle/>
          <a:p>
            <a:endParaRPr lang="en-US" dirty="0" smtClean="0"/>
          </a:p>
          <a:p>
            <a:r>
              <a:rPr lang="en-US" dirty="0" smtClean="0"/>
              <a:t>"On December the third the wind changed overnight and it was winter." The story's protagonist remarks, "there are more birds about than usual...And daring. Some of them taking no notice of the tractor. One or two gulls came so close to my head this afternoon I thought they'd knock my cap off" </a:t>
            </a:r>
            <a:endParaRPr lang="en-US" dirty="0"/>
          </a:p>
        </p:txBody>
      </p:sp>
      <p:pic>
        <p:nvPicPr>
          <p:cNvPr id="4" name="Picture 3" descr="blackbirds.jpg"/>
          <p:cNvPicPr>
            <a:picLocks noChangeAspect="1"/>
          </p:cNvPicPr>
          <p:nvPr/>
        </p:nvPicPr>
        <p:blipFill>
          <a:blip r:embed="rId2" cstate="print"/>
          <a:stretch>
            <a:fillRect/>
          </a:stretch>
        </p:blipFill>
        <p:spPr>
          <a:xfrm>
            <a:off x="4800600" y="457200"/>
            <a:ext cx="2518060" cy="2368550"/>
          </a:xfrm>
          <a:prstGeom prst="rect">
            <a:avLst/>
          </a:prstGeom>
        </p:spPr>
      </p:pic>
      <p:pic>
        <p:nvPicPr>
          <p:cNvPr id="5" name="Picture 4" descr="birds.jpg"/>
          <p:cNvPicPr>
            <a:picLocks noChangeAspect="1"/>
          </p:cNvPicPr>
          <p:nvPr/>
        </p:nvPicPr>
        <p:blipFill>
          <a:blip r:embed="rId3" cstate="print"/>
          <a:stretch>
            <a:fillRect/>
          </a:stretch>
        </p:blipFill>
        <p:spPr>
          <a:xfrm>
            <a:off x="609600" y="5857212"/>
            <a:ext cx="7696200" cy="100078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"Does this safari guarantee I come back alive?" The reply: "We guarantee nothing!" </a:t>
            </a:r>
            <a:endParaRPr lang="en-US" dirty="0"/>
          </a:p>
        </p:txBody>
      </p:sp>
      <p:pic>
        <p:nvPicPr>
          <p:cNvPr id="1026" name="Picture 2" descr="C:\Documents and Settings\lbauer\Local Settings\Temporary Internet Files\Content.IE5\9MVP78QU\MC900441398[1].wmf"/>
          <p:cNvPicPr>
            <a:picLocks noChangeAspect="1" noChangeArrowheads="1"/>
          </p:cNvPicPr>
          <p:nvPr/>
        </p:nvPicPr>
        <p:blipFill>
          <a:blip r:embed="rId2" cstate="print"/>
          <a:srcRect/>
          <a:stretch>
            <a:fillRect/>
          </a:stretch>
        </p:blipFill>
        <p:spPr bwMode="auto">
          <a:xfrm>
            <a:off x="685800" y="4038600"/>
            <a:ext cx="1790700" cy="1676400"/>
          </a:xfrm>
          <a:prstGeom prst="rect">
            <a:avLst/>
          </a:prstGeom>
          <a:noFill/>
        </p:spPr>
      </p:pic>
      <p:pic>
        <p:nvPicPr>
          <p:cNvPr id="5" name="Picture 4" descr="safari.jpg"/>
          <p:cNvPicPr>
            <a:picLocks noChangeAspect="1"/>
          </p:cNvPicPr>
          <p:nvPr/>
        </p:nvPicPr>
        <p:blipFill>
          <a:blip r:embed="rId3" cstate="print"/>
          <a:stretch>
            <a:fillRect/>
          </a:stretch>
        </p:blipFill>
        <p:spPr>
          <a:xfrm>
            <a:off x="4343400" y="3200400"/>
            <a:ext cx="4267200" cy="32004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2438400"/>
          <a:ext cx="8382000" cy="4137660"/>
        </p:xfrm>
        <a:graphic>
          <a:graphicData uri="http://schemas.openxmlformats.org/drawingml/2006/table">
            <a:tbl>
              <a:tblPr firstRow="1" bandRow="1">
                <a:tableStyleId>{5C22544A-7EE6-4342-B048-85BDC9FD1C3A}</a:tableStyleId>
              </a:tblPr>
              <a:tblGrid>
                <a:gridCol w="4191000"/>
                <a:gridCol w="4191000"/>
              </a:tblGrid>
              <a:tr h="457200">
                <a:tc>
                  <a:txBody>
                    <a:bodyPr/>
                    <a:lstStyle/>
                    <a:p>
                      <a:r>
                        <a:rPr lang="en-US" dirty="0" smtClean="0"/>
                        <a:t>Direct</a:t>
                      </a:r>
                      <a:r>
                        <a:rPr lang="en-US" baseline="0" dirty="0" smtClean="0"/>
                        <a:t> Quote of Foreshadowing</a:t>
                      </a:r>
                      <a:endParaRPr lang="en-US" dirty="0"/>
                    </a:p>
                  </a:txBody>
                  <a:tcPr/>
                </a:tc>
                <a:tc>
                  <a:txBody>
                    <a:bodyPr/>
                    <a:lstStyle/>
                    <a:p>
                      <a:r>
                        <a:rPr lang="en-US" dirty="0" smtClean="0"/>
                        <a:t>What does it mean?</a:t>
                      </a:r>
                      <a:endParaRPr lang="en-US" dirty="0"/>
                    </a:p>
                  </a:txBody>
                  <a:tcPr/>
                </a:tc>
              </a:tr>
              <a:tr h="971550">
                <a:tc>
                  <a:txBody>
                    <a:bodyPr/>
                    <a:lstStyle/>
                    <a:p>
                      <a:r>
                        <a:rPr lang="en-US" dirty="0" smtClean="0"/>
                        <a:t>Hakeem gave Darcy</a:t>
                      </a:r>
                      <a:r>
                        <a:rPr lang="en-US" baseline="0" dirty="0" smtClean="0"/>
                        <a:t> a hug, but she felt right away that there was something wrong.  His arms were like dead weights around her, and the embrace did not last long before Hakeem pulled away. </a:t>
                      </a:r>
                      <a:endParaRPr lang="en-US" dirty="0"/>
                    </a:p>
                  </a:txBody>
                  <a:tcPr/>
                </a:tc>
                <a:tc>
                  <a:txBody>
                    <a:bodyPr/>
                    <a:lstStyle/>
                    <a:p>
                      <a:r>
                        <a:rPr lang="en-US" dirty="0" smtClean="0"/>
                        <a:t>Something is going to happen in their relationship.</a:t>
                      </a:r>
                      <a:r>
                        <a:rPr lang="en-US" baseline="0" dirty="0" smtClean="0"/>
                        <a:t>  They will fight and </a:t>
                      </a:r>
                      <a:r>
                        <a:rPr lang="en-US" baseline="0" smtClean="0"/>
                        <a:t>maybe break up. </a:t>
                      </a:r>
                      <a:endParaRPr lang="en-US" dirty="0"/>
                    </a:p>
                  </a:txBody>
                  <a:tcPr/>
                </a:tc>
              </a:tr>
              <a:tr h="971550">
                <a:tc>
                  <a:txBody>
                    <a:bodyPr/>
                    <a:lstStyle/>
                    <a:p>
                      <a:endParaRPr lang="en-US"/>
                    </a:p>
                  </a:txBody>
                  <a:tcPr/>
                </a:tc>
                <a:tc>
                  <a:txBody>
                    <a:bodyPr/>
                    <a:lstStyle/>
                    <a:p>
                      <a:endParaRPr lang="en-US"/>
                    </a:p>
                  </a:txBody>
                  <a:tcPr/>
                </a:tc>
              </a:tr>
              <a:tr h="971550">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to Yourself</a:t>
            </a:r>
            <a:endParaRPr lang="en-US" dirty="0"/>
          </a:p>
        </p:txBody>
      </p:sp>
      <p:sp>
        <p:nvSpPr>
          <p:cNvPr id="3" name="Content Placeholder 2"/>
          <p:cNvSpPr>
            <a:spLocks noGrp="1"/>
          </p:cNvSpPr>
          <p:nvPr>
            <p:ph idx="1"/>
          </p:nvPr>
        </p:nvSpPr>
        <p:spPr/>
        <p:txBody>
          <a:bodyPr/>
          <a:lstStyle/>
          <a:p>
            <a:r>
              <a:rPr lang="en-US" dirty="0" smtClean="0"/>
              <a:t>When you read, it is important to talk to yourself silently in your head. </a:t>
            </a:r>
          </a:p>
          <a:p>
            <a:r>
              <a:rPr lang="en-US" dirty="0" smtClean="0"/>
              <a:t>After a few paragraphs, ask yourself, “Did I understand what I read?”</a:t>
            </a:r>
          </a:p>
          <a:p>
            <a:pPr>
              <a:buNone/>
            </a:pPr>
            <a:r>
              <a:rPr lang="en-US" dirty="0" smtClean="0"/>
              <a:t>		If the answer is yes, keep reading.</a:t>
            </a:r>
          </a:p>
          <a:p>
            <a:pPr>
              <a:buNone/>
            </a:pPr>
            <a:r>
              <a:rPr lang="en-US" dirty="0" smtClean="0"/>
              <a:t>		If the answer is no, go back and read again.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lstStyle/>
          <a:p>
            <a:r>
              <a:rPr lang="en-US" dirty="0" smtClean="0"/>
              <a:t>Simile</a:t>
            </a:r>
          </a:p>
          <a:p>
            <a:r>
              <a:rPr lang="en-US" dirty="0" smtClean="0"/>
              <a:t>Metaphor</a:t>
            </a:r>
          </a:p>
          <a:p>
            <a:r>
              <a:rPr lang="en-US" dirty="0" smtClean="0"/>
              <a:t>Hyperbole </a:t>
            </a:r>
          </a:p>
          <a:p>
            <a:r>
              <a:rPr lang="en-US" dirty="0" smtClean="0"/>
              <a:t>Idiom</a:t>
            </a:r>
          </a:p>
          <a:p>
            <a:r>
              <a:rPr lang="en-US" dirty="0" smtClean="0"/>
              <a:t>Irony</a:t>
            </a:r>
          </a:p>
          <a:p>
            <a:r>
              <a:rPr lang="en-US" dirty="0" smtClean="0"/>
              <a:t>Alliteration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IRONY</a:t>
            </a:r>
            <a:br>
              <a:rPr lang="en-US" dirty="0" smtClean="0"/>
            </a:br>
            <a:r>
              <a:rPr lang="en-US" sz="2200" dirty="0" smtClean="0">
                <a:hlinkClick r:id="rId2"/>
              </a:rPr>
              <a:t>http://www.youtube.com/watch?v=tqg6RO8c_W0</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u="sng" dirty="0" smtClean="0"/>
              <a:t>Dramatic Irony</a:t>
            </a:r>
            <a:r>
              <a:rPr lang="en-US" dirty="0" smtClean="0"/>
              <a:t>-This occurs when the reader or audience understands more about the events of a story than a character.</a:t>
            </a:r>
          </a:p>
          <a:p>
            <a:r>
              <a:rPr lang="en-US" dirty="0" smtClean="0"/>
              <a:t>Ex.) I was watching an old Ellen episode.  A celebrity on it was hoping that Alabama would win because they were undefeated.  I knew that they had already lost.</a:t>
            </a:r>
            <a:endParaRPr lang="en-US" dirty="0"/>
          </a:p>
        </p:txBody>
      </p:sp>
      <p:pic>
        <p:nvPicPr>
          <p:cNvPr id="4" name="Picture 3" descr="twitch.jpg"/>
          <p:cNvPicPr>
            <a:picLocks noChangeAspect="1"/>
          </p:cNvPicPr>
          <p:nvPr/>
        </p:nvPicPr>
        <p:blipFill>
          <a:blip r:embed="rId3" cstate="print"/>
          <a:stretch>
            <a:fillRect/>
          </a:stretch>
        </p:blipFill>
        <p:spPr>
          <a:xfrm>
            <a:off x="4724400" y="4876800"/>
            <a:ext cx="1471794" cy="2209800"/>
          </a:xfrm>
          <a:prstGeom prst="rect">
            <a:avLst/>
          </a:prstGeom>
        </p:spPr>
      </p:pic>
      <p:pic>
        <p:nvPicPr>
          <p:cNvPr id="5" name="Picture 2" descr="C:\Documents and Settings\lbauer\Local Settings\Temporary Internet Files\Content.IE5\5P3T5Q57\MC910216407[1].png"/>
          <p:cNvPicPr>
            <a:picLocks noChangeAspect="1" noChangeArrowheads="1"/>
          </p:cNvPicPr>
          <p:nvPr/>
        </p:nvPicPr>
        <p:blipFill>
          <a:blip r:embed="rId4" cstate="print"/>
          <a:srcRect/>
          <a:stretch>
            <a:fillRect/>
          </a:stretch>
        </p:blipFill>
        <p:spPr bwMode="auto">
          <a:xfrm>
            <a:off x="5638800" y="4876800"/>
            <a:ext cx="781742" cy="681037"/>
          </a:xfrm>
          <a:prstGeom prst="rect">
            <a:avLst/>
          </a:prstGeom>
          <a:noFill/>
        </p:spPr>
      </p:pic>
      <p:pic>
        <p:nvPicPr>
          <p:cNvPr id="6" name="Picture 5" descr="Alabama-Football-2.jpg"/>
          <p:cNvPicPr>
            <a:picLocks noChangeAspect="1"/>
          </p:cNvPicPr>
          <p:nvPr/>
        </p:nvPicPr>
        <p:blipFill>
          <a:blip r:embed="rId5" cstate="print"/>
          <a:stretch>
            <a:fillRect/>
          </a:stretch>
        </p:blipFill>
        <p:spPr>
          <a:xfrm>
            <a:off x="6781800" y="5029200"/>
            <a:ext cx="1600200" cy="16002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hlinkClick r:id="rId2"/>
              </a:rPr>
              <a:t>http://www.youtube.com/watch?v=RZFYuX84n1U</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u="sng" dirty="0" smtClean="0"/>
              <a:t>Situational Irony-</a:t>
            </a:r>
            <a:r>
              <a:rPr lang="en-US" dirty="0" smtClean="0"/>
              <a:t>This occurs when what actually happens is the opposite of what is expected or appropriate</a:t>
            </a:r>
          </a:p>
          <a:p>
            <a:r>
              <a:rPr lang="en-US" dirty="0" smtClean="0"/>
              <a:t>Ex. The guy who invented the </a:t>
            </a:r>
            <a:r>
              <a:rPr lang="en-US" dirty="0" err="1" smtClean="0"/>
              <a:t>segway</a:t>
            </a:r>
            <a:r>
              <a:rPr lang="en-US" dirty="0" smtClean="0"/>
              <a:t> died by a </a:t>
            </a:r>
            <a:r>
              <a:rPr lang="en-US" dirty="0" err="1" smtClean="0"/>
              <a:t>segway</a:t>
            </a:r>
            <a:r>
              <a:rPr lang="en-US" dirty="0" smtClean="0"/>
              <a:t>.</a:t>
            </a:r>
          </a:p>
          <a:p>
            <a:endParaRPr lang="en-US" dirty="0"/>
          </a:p>
        </p:txBody>
      </p:sp>
      <p:pic>
        <p:nvPicPr>
          <p:cNvPr id="7" name="Picture 6" descr="irony.jpg"/>
          <p:cNvPicPr>
            <a:picLocks noChangeAspect="1"/>
          </p:cNvPicPr>
          <p:nvPr/>
        </p:nvPicPr>
        <p:blipFill>
          <a:blip r:embed="rId3" cstate="print"/>
          <a:stretch>
            <a:fillRect/>
          </a:stretch>
        </p:blipFill>
        <p:spPr>
          <a:xfrm>
            <a:off x="4343400" y="4171950"/>
            <a:ext cx="3581400" cy="26860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hlinkClick r:id="rId2"/>
              </a:rPr>
              <a:t>http://www.youtube.com/watch?v=IiR-bnCHIYo</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u="sng" dirty="0" smtClean="0"/>
              <a:t>Verbal Irony-</a:t>
            </a:r>
            <a:r>
              <a:rPr lang="en-US" dirty="0" smtClean="0"/>
              <a:t>A character says one thing but really means the opposite. Sarcasm</a:t>
            </a:r>
          </a:p>
          <a:p>
            <a:r>
              <a:rPr lang="en-US" dirty="0" smtClean="0"/>
              <a:t>“Teachers get paid so much.”</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normAutofit lnSpcReduction="10000"/>
          </a:bodyPr>
          <a:lstStyle/>
          <a:p>
            <a:r>
              <a:rPr lang="en-US" dirty="0" smtClean="0"/>
              <a:t>Hyperbole-extreme exaggeration</a:t>
            </a:r>
          </a:p>
          <a:p>
            <a:r>
              <a:rPr lang="en-US" dirty="0" smtClean="0">
                <a:hlinkClick r:id="rId2"/>
              </a:rPr>
              <a:t>http://www.youtube.com/watch?v=JfBMlvdzEo0</a:t>
            </a:r>
            <a:endParaRPr lang="en-US" dirty="0" smtClean="0"/>
          </a:p>
          <a:p>
            <a:r>
              <a:rPr lang="en-US" dirty="0" smtClean="0"/>
              <a:t>Example-I’m so thirsty I could drink an ocean.</a:t>
            </a:r>
          </a:p>
          <a:p>
            <a:r>
              <a:rPr lang="en-US" dirty="0" smtClean="0"/>
              <a:t>Example-I’m so thirsty I could drink 3 gallons of water</a:t>
            </a:r>
          </a:p>
          <a:p>
            <a:r>
              <a:rPr lang="en-US" dirty="0" smtClean="0"/>
              <a:t>Nonexample-I was so thirsty that I could drink chocolate milk.</a:t>
            </a:r>
          </a:p>
          <a:p>
            <a:r>
              <a:rPr lang="en-US" dirty="0" smtClean="0"/>
              <a:t>Example-I am so happy I could cry for hours.</a:t>
            </a:r>
          </a:p>
          <a:p>
            <a:r>
              <a:rPr lang="en-US" dirty="0" smtClean="0"/>
              <a:t>Nonexample-I’m so happy that I got a new car. </a:t>
            </a:r>
          </a:p>
          <a:p>
            <a:pPr>
              <a:buNone/>
            </a:pP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Alliteration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The use of words that begin with the same sound near one another. </a:t>
            </a:r>
          </a:p>
          <a:p>
            <a:r>
              <a:rPr lang="en-US" dirty="0" smtClean="0"/>
              <a:t>Alliteration is used a lot in poems or newspaper headlines.  </a:t>
            </a:r>
          </a:p>
          <a:p>
            <a:r>
              <a:rPr lang="en-US" dirty="0" smtClean="0"/>
              <a:t>It evokes emotion in the reader</a:t>
            </a:r>
          </a:p>
          <a:p>
            <a:r>
              <a:rPr lang="en-US" u="sng" dirty="0" smtClean="0">
                <a:solidFill>
                  <a:srgbClr val="FF0000"/>
                </a:solidFill>
              </a:rPr>
              <a:t>A</a:t>
            </a:r>
            <a:r>
              <a:rPr lang="en-US" dirty="0" smtClean="0"/>
              <a:t>ccording to </a:t>
            </a:r>
            <a:r>
              <a:rPr lang="en-US" u="sng" dirty="0" smtClean="0">
                <a:solidFill>
                  <a:srgbClr val="FF0000"/>
                </a:solidFill>
              </a:rPr>
              <a:t>A</a:t>
            </a:r>
            <a:r>
              <a:rPr lang="en-US" dirty="0" smtClean="0"/>
              <a:t>my, </a:t>
            </a:r>
            <a:r>
              <a:rPr lang="en-US" u="sng" dirty="0" smtClean="0">
                <a:solidFill>
                  <a:srgbClr val="FF0000"/>
                </a:solidFill>
              </a:rPr>
              <a:t>a</a:t>
            </a:r>
            <a:r>
              <a:rPr lang="en-US" dirty="0" smtClean="0"/>
              <a:t>lliteration </a:t>
            </a:r>
            <a:r>
              <a:rPr lang="en-US" u="sng" dirty="0" smtClean="0">
                <a:solidFill>
                  <a:srgbClr val="FF0000"/>
                </a:solidFill>
              </a:rPr>
              <a:t>a</a:t>
            </a:r>
            <a:r>
              <a:rPr lang="en-US" dirty="0" smtClean="0"/>
              <a:t>re </a:t>
            </a:r>
            <a:r>
              <a:rPr lang="en-US" u="sng" dirty="0" smtClean="0">
                <a:solidFill>
                  <a:srgbClr val="FF0000"/>
                </a:solidFill>
              </a:rPr>
              <a:t>a</a:t>
            </a:r>
            <a:r>
              <a:rPr lang="en-US" dirty="0" smtClean="0"/>
              <a:t>wesome!</a:t>
            </a:r>
          </a:p>
          <a:p>
            <a:r>
              <a:rPr lang="en-US" u="sng" dirty="0" smtClean="0">
                <a:solidFill>
                  <a:srgbClr val="FF0000"/>
                </a:solidFill>
              </a:rPr>
              <a:t>L</a:t>
            </a:r>
            <a:r>
              <a:rPr lang="en-US" dirty="0" smtClean="0"/>
              <a:t>auren </a:t>
            </a:r>
            <a:r>
              <a:rPr lang="en-US" u="sng" dirty="0" smtClean="0">
                <a:solidFill>
                  <a:srgbClr val="FF0000"/>
                </a:solidFill>
              </a:rPr>
              <a:t>l</a:t>
            </a:r>
            <a:r>
              <a:rPr lang="en-US" dirty="0" smtClean="0"/>
              <a:t>oves </a:t>
            </a:r>
            <a:r>
              <a:rPr lang="en-US" u="sng" dirty="0" smtClean="0">
                <a:solidFill>
                  <a:srgbClr val="FF0000"/>
                </a:solidFill>
              </a:rPr>
              <a:t>l</a:t>
            </a:r>
            <a:r>
              <a:rPr lang="en-US" dirty="0" smtClean="0"/>
              <a:t>ollipops.</a:t>
            </a:r>
          </a:p>
          <a:p>
            <a:r>
              <a:rPr lang="en-US" u="sng" dirty="0" smtClean="0">
                <a:solidFill>
                  <a:srgbClr val="FF0000"/>
                </a:solidFill>
              </a:rPr>
              <a:t>N</a:t>
            </a:r>
            <a:r>
              <a:rPr lang="en-US" dirty="0" smtClean="0"/>
              <a:t>atalie </a:t>
            </a:r>
            <a:r>
              <a:rPr lang="en-US" u="sng" dirty="0" smtClean="0">
                <a:solidFill>
                  <a:srgbClr val="FF0000"/>
                </a:solidFill>
              </a:rPr>
              <a:t>k</a:t>
            </a:r>
            <a:r>
              <a:rPr lang="en-US" dirty="0" smtClean="0"/>
              <a:t>nows </a:t>
            </a:r>
            <a:r>
              <a:rPr lang="en-US" u="sng" dirty="0" smtClean="0">
                <a:solidFill>
                  <a:srgbClr val="FF0000"/>
                </a:solidFill>
              </a:rPr>
              <a:t>n</a:t>
            </a:r>
            <a:r>
              <a:rPr lang="en-US" dirty="0" smtClean="0"/>
              <a:t>europathy.</a:t>
            </a:r>
          </a:p>
          <a:p>
            <a:r>
              <a:rPr lang="en-US" u="sng" dirty="0" smtClean="0">
                <a:solidFill>
                  <a:srgbClr val="FF0000"/>
                </a:solidFill>
              </a:rPr>
              <a:t>R</a:t>
            </a:r>
            <a:r>
              <a:rPr lang="en-US" dirty="0" smtClean="0"/>
              <a:t>on </a:t>
            </a:r>
            <a:r>
              <a:rPr lang="en-US" u="sng" dirty="0" smtClean="0">
                <a:solidFill>
                  <a:srgbClr val="FF0000"/>
                </a:solidFill>
              </a:rPr>
              <a:t>r</a:t>
            </a:r>
            <a:r>
              <a:rPr lang="en-US" dirty="0" smtClean="0"/>
              <a:t>uns to </a:t>
            </a:r>
            <a:r>
              <a:rPr lang="en-US" u="sng" dirty="0" smtClean="0">
                <a:solidFill>
                  <a:srgbClr val="FF0000"/>
                </a:solidFill>
              </a:rPr>
              <a:t>R</a:t>
            </a:r>
            <a:r>
              <a:rPr lang="en-US" dirty="0" smtClean="0"/>
              <a:t>hode Island. </a:t>
            </a:r>
            <a:endParaRPr lang="en-US" dirty="0"/>
          </a:p>
        </p:txBody>
      </p:sp>
      <p:pic>
        <p:nvPicPr>
          <p:cNvPr id="4" name="Picture 3" descr="alliteration.jpg"/>
          <p:cNvPicPr>
            <a:picLocks noChangeAspect="1"/>
          </p:cNvPicPr>
          <p:nvPr/>
        </p:nvPicPr>
        <p:blipFill>
          <a:blip r:embed="rId2" cstate="print"/>
          <a:stretch>
            <a:fillRect/>
          </a:stretch>
        </p:blipFill>
        <p:spPr>
          <a:xfrm>
            <a:off x="3657600" y="381000"/>
            <a:ext cx="2514598" cy="226537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lliteration poem.jpg"/>
          <p:cNvPicPr>
            <a:picLocks noGrp="1" noChangeAspect="1"/>
          </p:cNvPicPr>
          <p:nvPr>
            <p:ph idx="1"/>
          </p:nvPr>
        </p:nvPicPr>
        <p:blipFill>
          <a:blip r:embed="rId2" cstate="print"/>
          <a:stretch>
            <a:fillRect/>
          </a:stretch>
        </p:blipFill>
        <p:spPr>
          <a:xfrm>
            <a:off x="1600200" y="212798"/>
            <a:ext cx="5410199" cy="63610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Making Connections</a:t>
            </a:r>
            <a:endParaRPr lang="en-US" dirty="0"/>
          </a:p>
        </p:txBody>
      </p:sp>
      <p:sp>
        <p:nvSpPr>
          <p:cNvPr id="3" name="Content Placeholder 2"/>
          <p:cNvSpPr>
            <a:spLocks noGrp="1"/>
          </p:cNvSpPr>
          <p:nvPr>
            <p:ph idx="1"/>
          </p:nvPr>
        </p:nvSpPr>
        <p:spPr/>
        <p:txBody>
          <a:bodyPr/>
          <a:lstStyle/>
          <a:p>
            <a:r>
              <a:rPr lang="en-US" dirty="0" smtClean="0"/>
              <a:t>Text-to-text </a:t>
            </a:r>
          </a:p>
          <a:p>
            <a:endParaRPr lang="en-US" dirty="0" smtClean="0"/>
          </a:p>
          <a:p>
            <a:r>
              <a:rPr lang="en-US" dirty="0" smtClean="0"/>
              <a:t>Connect what you are reading with what you’ve already read.</a:t>
            </a:r>
            <a:endParaRPr lang="en-US" sz="2400" dirty="0" smtClean="0"/>
          </a:p>
          <a:p>
            <a:pPr lvl="1"/>
            <a:r>
              <a:rPr lang="en-US" dirty="0" smtClean="0"/>
              <a:t>Ask yourself:</a:t>
            </a:r>
            <a:endParaRPr lang="en-US" sz="2200" dirty="0" smtClean="0"/>
          </a:p>
          <a:p>
            <a:pPr lvl="2"/>
            <a:r>
              <a:rPr lang="en-US" dirty="0" smtClean="0"/>
              <a:t>Does this remind me of another book I’ve read?</a:t>
            </a:r>
            <a:endParaRPr lang="en-US" sz="2000" dirty="0" smtClean="0"/>
          </a:p>
          <a:p>
            <a:pPr lvl="2"/>
            <a:r>
              <a:rPr lang="en-US" dirty="0" smtClean="0"/>
              <a:t>Does this remind me of something the author wrote earlier in the book?</a:t>
            </a:r>
            <a:endParaRPr lang="en-US" sz="2000" dirty="0" smtClean="0"/>
          </a:p>
          <a:p>
            <a:pPr lvl="2"/>
            <a:r>
              <a:rPr lang="en-US" dirty="0" smtClean="0"/>
              <a:t>Is the author using a particular style or theme?</a:t>
            </a:r>
            <a:endParaRPr lang="en-US" dirty="0"/>
          </a:p>
        </p:txBody>
      </p:sp>
      <p:pic>
        <p:nvPicPr>
          <p:cNvPr id="1026" name="Picture 2" descr="C:\Documents and Settings\lbauer\Local Settings\Temporary Internet Files\Content.IE5\OGAQJK3A\MC900391162[1].wmf"/>
          <p:cNvPicPr>
            <a:picLocks noChangeAspect="1" noChangeArrowheads="1"/>
          </p:cNvPicPr>
          <p:nvPr/>
        </p:nvPicPr>
        <p:blipFill>
          <a:blip r:embed="rId2" cstate="print"/>
          <a:srcRect/>
          <a:stretch>
            <a:fillRect/>
          </a:stretch>
        </p:blipFill>
        <p:spPr bwMode="auto">
          <a:xfrm>
            <a:off x="7162800" y="990600"/>
            <a:ext cx="919886" cy="929030"/>
          </a:xfrm>
          <a:prstGeom prst="rect">
            <a:avLst/>
          </a:prstGeom>
          <a:noFill/>
        </p:spPr>
      </p:pic>
      <p:pic>
        <p:nvPicPr>
          <p:cNvPr id="1027" name="Picture 3" descr="C:\Documents and Settings\lbauer\Local Settings\Temporary Internet Files\Content.IE5\NYI8MC4L\MC900441734[1].png"/>
          <p:cNvPicPr>
            <a:picLocks noChangeAspect="1" noChangeArrowheads="1"/>
          </p:cNvPicPr>
          <p:nvPr/>
        </p:nvPicPr>
        <p:blipFill>
          <a:blip r:embed="rId3" cstate="print"/>
          <a:srcRect/>
          <a:stretch>
            <a:fillRect/>
          </a:stretch>
        </p:blipFill>
        <p:spPr bwMode="auto">
          <a:xfrm>
            <a:off x="3200400" y="1981200"/>
            <a:ext cx="1371600" cy="1371600"/>
          </a:xfrm>
          <a:prstGeom prst="rect">
            <a:avLst/>
          </a:prstGeom>
          <a:noFill/>
        </p:spPr>
      </p:pic>
      <p:sp>
        <p:nvSpPr>
          <p:cNvPr id="6" name="Right Arrow 5"/>
          <p:cNvSpPr/>
          <p:nvPr/>
        </p:nvSpPr>
        <p:spPr>
          <a:xfrm>
            <a:off x="4724400" y="24384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descr="C:\Documents and Settings\lbauer\Local Settings\Temporary Internet Files\Content.IE5\NYI8MC4L\MC900441734[1].png"/>
          <p:cNvPicPr>
            <a:picLocks noChangeAspect="1" noChangeArrowheads="1"/>
          </p:cNvPicPr>
          <p:nvPr/>
        </p:nvPicPr>
        <p:blipFill>
          <a:blip r:embed="rId3" cstate="print"/>
          <a:srcRect/>
          <a:stretch>
            <a:fillRect/>
          </a:stretch>
        </p:blipFill>
        <p:spPr bwMode="auto">
          <a:xfrm>
            <a:off x="6248400" y="1905000"/>
            <a:ext cx="1371600" cy="13716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Connections</a:t>
            </a:r>
            <a:endParaRPr lang="en-US" dirty="0"/>
          </a:p>
        </p:txBody>
      </p:sp>
      <p:sp>
        <p:nvSpPr>
          <p:cNvPr id="3" name="Content Placeholder 2"/>
          <p:cNvSpPr>
            <a:spLocks noGrp="1"/>
          </p:cNvSpPr>
          <p:nvPr>
            <p:ph idx="1"/>
          </p:nvPr>
        </p:nvSpPr>
        <p:spPr>
          <a:xfrm>
            <a:off x="457200" y="2286000"/>
            <a:ext cx="8229600" cy="4325112"/>
          </a:xfrm>
        </p:spPr>
        <p:txBody>
          <a:bodyPr/>
          <a:lstStyle/>
          <a:p>
            <a:r>
              <a:rPr lang="en-US" dirty="0" smtClean="0"/>
              <a:t>Text-to-self</a:t>
            </a:r>
          </a:p>
          <a:p>
            <a:pPr>
              <a:buNone/>
            </a:pPr>
            <a:endParaRPr lang="en-US" dirty="0" smtClean="0"/>
          </a:p>
          <a:p>
            <a:pPr lvl="1"/>
            <a:r>
              <a:rPr lang="en-US" dirty="0" smtClean="0"/>
              <a:t> Connect what you read to your own life.</a:t>
            </a:r>
          </a:p>
          <a:p>
            <a:pPr lvl="1"/>
            <a:r>
              <a:rPr lang="en-US" dirty="0" smtClean="0"/>
              <a:t>Ask yourself:</a:t>
            </a:r>
          </a:p>
          <a:p>
            <a:pPr lvl="2"/>
            <a:r>
              <a:rPr lang="en-US" dirty="0" smtClean="0"/>
              <a:t>Does this remind me of something?</a:t>
            </a:r>
          </a:p>
          <a:p>
            <a:pPr lvl="2"/>
            <a:r>
              <a:rPr lang="en-US" dirty="0" smtClean="0"/>
              <a:t>Has this ever happened to me?</a:t>
            </a:r>
          </a:p>
          <a:p>
            <a:pPr lvl="2"/>
            <a:r>
              <a:rPr lang="en-US" dirty="0" smtClean="0"/>
              <a:t>Do I know someone like him/her?</a:t>
            </a:r>
          </a:p>
          <a:p>
            <a:pPr lvl="2"/>
            <a:r>
              <a:rPr lang="en-US" dirty="0" smtClean="0"/>
              <a:t>Am I like this character? Have I ever felt this way? 	</a:t>
            </a:r>
            <a:endParaRPr lang="en-US" dirty="0"/>
          </a:p>
        </p:txBody>
      </p:sp>
      <p:pic>
        <p:nvPicPr>
          <p:cNvPr id="4" name="Picture 3" descr="C:\Documents and Settings\lbauer\Local Settings\Temporary Internet Files\Content.IE5\NYI8MC4L\MC900441734[1].png"/>
          <p:cNvPicPr>
            <a:picLocks noChangeAspect="1" noChangeArrowheads="1"/>
          </p:cNvPicPr>
          <p:nvPr/>
        </p:nvPicPr>
        <p:blipFill>
          <a:blip r:embed="rId2" cstate="print"/>
          <a:srcRect/>
          <a:stretch>
            <a:fillRect/>
          </a:stretch>
        </p:blipFill>
        <p:spPr bwMode="auto">
          <a:xfrm>
            <a:off x="3200400" y="1981200"/>
            <a:ext cx="1371600" cy="1371600"/>
          </a:xfrm>
          <a:prstGeom prst="rect">
            <a:avLst/>
          </a:prstGeom>
          <a:noFill/>
        </p:spPr>
      </p:pic>
      <p:sp>
        <p:nvSpPr>
          <p:cNvPr id="5" name="Right Arrow 4"/>
          <p:cNvSpPr/>
          <p:nvPr/>
        </p:nvSpPr>
        <p:spPr>
          <a:xfrm>
            <a:off x="4724400" y="24384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Macintosh HD:Users:admin:Pictures:iPhoto Library:Masters:2012:01:27:20120127-111822:pointing-finger.jpg"/>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o="http://schemas.microsoft.com/office/mac/office/2008/main" xmlns:mc="http://schemas.openxmlformats.org/markup-compatibility/2006" xmlns:mv="urn:schemas-microsoft-com:mac:vml"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248400" y="2362200"/>
            <a:ext cx="1219200" cy="762000"/>
          </a:xfrm>
          <a:prstGeom prst="rect">
            <a:avLst/>
          </a:prstGeom>
          <a:noFill/>
          <a:ln>
            <a:noFill/>
          </a:ln>
          <a:extLst>
            <a:ext uri="{FAA26D3D-D897-4be2-8F04-BA451C77F1D7}">
              <ma14:placeholderFlag xmlns:lc="http://schemas.openxmlformats.org/drawingml/2006/lockedCanvas" xmlns:pic="http://schemas.openxmlformats.org/drawingml/2006/picture" xmlns="" xmlns:wpc="http://schemas.microsoft.com/office/word/2010/wordprocessingCanvas" xmlns:mo="http://schemas.microsoft.com/office/mac/office/2008/main" xmlns:mc="http://schemas.openxmlformats.org/markup-compatibility/2006" xmlns:mv="urn:schemas-microsoft-com:mac:vml"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ma14="http://schemas.microsoft.com/office/mac/drawingml/2011/main"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Connections</a:t>
            </a:r>
            <a:endParaRPr lang="en-US" dirty="0"/>
          </a:p>
        </p:txBody>
      </p:sp>
      <p:sp>
        <p:nvSpPr>
          <p:cNvPr id="3" name="Content Placeholder 2"/>
          <p:cNvSpPr>
            <a:spLocks noGrp="1"/>
          </p:cNvSpPr>
          <p:nvPr>
            <p:ph idx="1"/>
          </p:nvPr>
        </p:nvSpPr>
        <p:spPr/>
        <p:txBody>
          <a:bodyPr/>
          <a:lstStyle/>
          <a:p>
            <a:r>
              <a:rPr lang="en-US" dirty="0" smtClean="0"/>
              <a:t>Text-to-World</a:t>
            </a:r>
          </a:p>
          <a:p>
            <a:pPr lvl="1"/>
            <a:r>
              <a:rPr lang="en-US" dirty="0" smtClean="0"/>
              <a:t>Connect what you read to what you know about the world.</a:t>
            </a:r>
            <a:endParaRPr lang="en-US" sz="2200" dirty="0" smtClean="0"/>
          </a:p>
          <a:p>
            <a:pPr lvl="1"/>
            <a:r>
              <a:rPr lang="en-US" dirty="0" smtClean="0"/>
              <a:t>Ask yourself: </a:t>
            </a:r>
            <a:endParaRPr lang="en-US" sz="2200" dirty="0" smtClean="0"/>
          </a:p>
          <a:p>
            <a:pPr lvl="2"/>
            <a:r>
              <a:rPr lang="en-US" dirty="0" smtClean="0"/>
              <a:t>What do I already know that will help me understand what I’m reading?</a:t>
            </a:r>
            <a:endParaRPr lang="en-US" sz="2000" dirty="0" smtClean="0"/>
          </a:p>
          <a:p>
            <a:pPr lvl="2"/>
            <a:r>
              <a:rPr lang="en-US" dirty="0" smtClean="0"/>
              <a:t>How are events in the book similar to current events that are going on in the world now?</a:t>
            </a:r>
            <a:endParaRPr lang="en-US" dirty="0" smtClean="0"/>
          </a:p>
          <a:p>
            <a:endParaRPr lang="en-US" dirty="0"/>
          </a:p>
        </p:txBody>
      </p:sp>
      <p:pic>
        <p:nvPicPr>
          <p:cNvPr id="4" name="Picture 3" descr="Macintosh HD:Users:admin:Pictures:iPhoto Library:Masters:2012:01:27:20120127-111551:open_book.jp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581400" y="2362200"/>
            <a:ext cx="762000" cy="533400"/>
          </a:xfrm>
          <a:prstGeom prst="rect">
            <a:avLst/>
          </a:prstGeom>
          <a:noFill/>
          <a:ln>
            <a:noFill/>
          </a:ln>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pic>
        <p:nvPicPr>
          <p:cNvPr id="5" name="Picture 4" descr="Macintosh HD:Users:admin:Pictures:iPhoto Library:Previews:2012:01:27:20120127-112112:gray-arrow2.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flipH="1">
            <a:off x="4343400" y="2438400"/>
            <a:ext cx="609600" cy="304800"/>
          </a:xfrm>
          <a:prstGeom prst="rect">
            <a:avLst/>
          </a:prstGeom>
          <a:noFill/>
          <a:ln>
            <a:noFill/>
          </a:ln>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pic>
        <p:nvPicPr>
          <p:cNvPr id="6" name="Picture 5" descr="Macintosh HD:Users:admin:Pictures:iPhoto Library:Previews:2012:01:27:20120127-112010:globe.jpg"/>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5029200" y="2362200"/>
            <a:ext cx="533400" cy="457200"/>
          </a:xfrm>
          <a:prstGeom prst="rect">
            <a:avLst/>
          </a:prstGeom>
          <a:noFill/>
          <a:ln>
            <a:noFill/>
          </a:ln>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Problem</a:t>
            </a:r>
            <a:endParaRPr lang="en-US" dirty="0"/>
          </a:p>
        </p:txBody>
      </p:sp>
      <p:sp>
        <p:nvSpPr>
          <p:cNvPr id="3" name="Content Placeholder 2"/>
          <p:cNvSpPr>
            <a:spLocks noGrp="1"/>
          </p:cNvSpPr>
          <p:nvPr>
            <p:ph idx="1"/>
          </p:nvPr>
        </p:nvSpPr>
        <p:spPr/>
        <p:txBody>
          <a:bodyPr/>
          <a:lstStyle/>
          <a:p>
            <a:r>
              <a:rPr lang="en-US" dirty="0" smtClean="0"/>
              <a:t>Did I….</a:t>
            </a:r>
          </a:p>
          <a:p>
            <a:pPr>
              <a:buNone/>
            </a:pPr>
            <a:r>
              <a:rPr lang="en-US" dirty="0" smtClean="0"/>
              <a:t>	a.) </a:t>
            </a:r>
            <a:r>
              <a:rPr lang="en-US" dirty="0" smtClean="0">
                <a:solidFill>
                  <a:srgbClr val="FF0000"/>
                </a:solidFill>
              </a:rPr>
              <a:t>run into a difficult word?</a:t>
            </a:r>
          </a:p>
          <a:p>
            <a:pPr>
              <a:buNone/>
            </a:pPr>
            <a:r>
              <a:rPr lang="en-US" dirty="0" smtClean="0"/>
              <a:t>	b.) </a:t>
            </a:r>
            <a:r>
              <a:rPr lang="en-US" dirty="0" smtClean="0">
                <a:solidFill>
                  <a:srgbClr val="00B050"/>
                </a:solidFill>
              </a:rPr>
              <a:t>stop concentrating?</a:t>
            </a:r>
          </a:p>
          <a:p>
            <a:pPr>
              <a:buNone/>
            </a:pPr>
            <a:r>
              <a:rPr lang="en-US" dirty="0" smtClean="0"/>
              <a:t>	c.) </a:t>
            </a:r>
            <a:r>
              <a:rPr lang="en-US" dirty="0" smtClean="0">
                <a:solidFill>
                  <a:srgbClr val="00B050"/>
                </a:solidFill>
              </a:rPr>
              <a:t>read it too fast?</a:t>
            </a:r>
          </a:p>
          <a:p>
            <a:pPr>
              <a:buNone/>
            </a:pPr>
            <a:r>
              <a:rPr lang="en-US" dirty="0" smtClean="0"/>
              <a:t>	d.) </a:t>
            </a:r>
            <a:r>
              <a:rPr lang="en-US" dirty="0" smtClean="0">
                <a:solidFill>
                  <a:srgbClr val="0070C0"/>
                </a:solidFill>
              </a:rPr>
              <a:t>not know enough about the topic of what I am reading?</a:t>
            </a:r>
          </a:p>
          <a:p>
            <a:pPr>
              <a:buNone/>
            </a:pPr>
            <a:r>
              <a:rPr lang="en-US" dirty="0" smtClean="0"/>
              <a:t>	e.) </a:t>
            </a:r>
            <a:r>
              <a:rPr lang="en-US" dirty="0" smtClean="0">
                <a:solidFill>
                  <a:schemeClr val="accent4"/>
                </a:solidFill>
              </a:rPr>
              <a:t>not know what to expect?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the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Skip the word and read to the end of the paragraph, trying to figure out what it means from context.</a:t>
            </a:r>
          </a:p>
          <a:p>
            <a:r>
              <a:rPr lang="en-US" dirty="0" smtClean="0">
                <a:solidFill>
                  <a:srgbClr val="FF0000"/>
                </a:solidFill>
              </a:rPr>
              <a:t>Ask someone the meaning of the word, look for a definition in text or dictionary.</a:t>
            </a:r>
          </a:p>
          <a:p>
            <a:r>
              <a:rPr lang="en-US" dirty="0" smtClean="0">
                <a:solidFill>
                  <a:srgbClr val="00B050"/>
                </a:solidFill>
              </a:rPr>
              <a:t>Reread the paragraph.</a:t>
            </a:r>
          </a:p>
          <a:p>
            <a:r>
              <a:rPr lang="en-US" dirty="0" smtClean="0">
                <a:solidFill>
                  <a:srgbClr val="00B050"/>
                </a:solidFill>
              </a:rPr>
              <a:t>Read aloud or sign it to yourself.</a:t>
            </a:r>
          </a:p>
          <a:p>
            <a:r>
              <a:rPr lang="en-US" dirty="0" smtClean="0">
                <a:solidFill>
                  <a:srgbClr val="0070C0"/>
                </a:solidFill>
              </a:rPr>
              <a:t>Identify the topic and ask yourself what you know about this topic.</a:t>
            </a:r>
          </a:p>
          <a:p>
            <a:r>
              <a:rPr lang="en-US" dirty="0" smtClean="0">
                <a:solidFill>
                  <a:srgbClr val="0070C0"/>
                </a:solidFill>
              </a:rPr>
              <a:t>Find out more about the topic-ask someone or look it up.</a:t>
            </a:r>
          </a:p>
          <a:p>
            <a:r>
              <a:rPr lang="en-US" dirty="0" smtClean="0">
                <a:solidFill>
                  <a:schemeClr val="accent4"/>
                </a:solidFill>
              </a:rPr>
              <a:t>Use text features like pictures, heading, captions, charts, etc. </a:t>
            </a:r>
            <a:endParaRPr lang="en-US" dirty="0">
              <a:solidFill>
                <a:schemeClr val="accent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Clues</a:t>
            </a:r>
            <a:endParaRPr lang="en-US" dirty="0"/>
          </a:p>
        </p:txBody>
      </p:sp>
      <p:sp>
        <p:nvSpPr>
          <p:cNvPr id="3" name="Content Placeholder 2"/>
          <p:cNvSpPr>
            <a:spLocks noGrp="1"/>
          </p:cNvSpPr>
          <p:nvPr>
            <p:ph idx="1"/>
          </p:nvPr>
        </p:nvSpPr>
        <p:spPr/>
        <p:txBody>
          <a:bodyPr>
            <a:normAutofit fontScale="92500"/>
          </a:bodyPr>
          <a:lstStyle/>
          <a:p>
            <a:r>
              <a:rPr lang="en-US" dirty="0" smtClean="0"/>
              <a:t>When you’re reading and you come across a word you don’t know:</a:t>
            </a:r>
          </a:p>
          <a:p>
            <a:pPr lvl="0"/>
            <a:r>
              <a:rPr lang="en-US" dirty="0" smtClean="0"/>
              <a:t>Use the other words in a sentence to give you hints.</a:t>
            </a:r>
          </a:p>
          <a:p>
            <a:pPr lvl="0"/>
            <a:r>
              <a:rPr lang="en-US" dirty="0" smtClean="0"/>
              <a:t>Try to put a word you do know in place of the word you don’t know and see if the sentence makes sense.</a:t>
            </a:r>
          </a:p>
          <a:p>
            <a:endParaRPr lang="en-US" dirty="0" smtClean="0"/>
          </a:p>
          <a:p>
            <a:r>
              <a:rPr lang="en-US" dirty="0" smtClean="0"/>
              <a:t>Ex. Why is your </a:t>
            </a:r>
            <a:r>
              <a:rPr lang="en-US" u="sng" dirty="0" smtClean="0"/>
              <a:t>proboscis</a:t>
            </a:r>
            <a:r>
              <a:rPr lang="en-US" dirty="0" smtClean="0"/>
              <a:t> in the middle of your face? </a:t>
            </a:r>
            <a:br>
              <a:rPr lang="en-US" dirty="0" smtClean="0"/>
            </a:br>
            <a:r>
              <a:rPr lang="en-US" dirty="0" smtClean="0"/>
              <a:t>By using context clues, you can figure out that proboscis means nose.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Context Clues Examples:</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pPr lvl="0"/>
            <a:r>
              <a:rPr lang="en-US" dirty="0" smtClean="0"/>
              <a:t>Definition-  Some spiders spin silk with tiny organs called </a:t>
            </a:r>
            <a:r>
              <a:rPr lang="en-US" b="1" i="1" dirty="0" smtClean="0"/>
              <a:t>spinnerets</a:t>
            </a:r>
            <a:r>
              <a:rPr lang="en-US" dirty="0" smtClean="0"/>
              <a:t>.</a:t>
            </a:r>
          </a:p>
          <a:p>
            <a:pPr>
              <a:buNone/>
            </a:pPr>
            <a:r>
              <a:rPr lang="en-US" dirty="0" smtClean="0"/>
              <a:t> </a:t>
            </a:r>
          </a:p>
          <a:p>
            <a:pPr lvl="0"/>
            <a:r>
              <a:rPr lang="en-US" dirty="0" smtClean="0"/>
              <a:t>Synonym- Mrs. </a:t>
            </a:r>
            <a:r>
              <a:rPr lang="en-US" dirty="0" err="1" smtClean="0"/>
              <a:t>Kleiber</a:t>
            </a:r>
            <a:r>
              <a:rPr lang="en-US" dirty="0" smtClean="0"/>
              <a:t> </a:t>
            </a:r>
            <a:r>
              <a:rPr lang="en-US" b="1" i="1" dirty="0" smtClean="0"/>
              <a:t>admonished</a:t>
            </a:r>
            <a:r>
              <a:rPr lang="en-US" dirty="0" smtClean="0"/>
              <a:t> her students and they knew with this warning they were in trouble for their actions.  (The synonym is warning)</a:t>
            </a:r>
          </a:p>
          <a:p>
            <a:endParaRPr lang="en-US" dirty="0" smtClean="0"/>
          </a:p>
          <a:p>
            <a:pPr lvl="0"/>
            <a:r>
              <a:rPr lang="en-US" dirty="0" smtClean="0"/>
              <a:t>Antonym- It was your </a:t>
            </a:r>
            <a:r>
              <a:rPr lang="en-US" b="1" i="1" dirty="0" smtClean="0"/>
              <a:t>duplicity</a:t>
            </a:r>
            <a:r>
              <a:rPr lang="en-US" dirty="0" smtClean="0"/>
              <a:t> that caused me to break up with you! Had you been honest, I wouldn't have felt the need.  (The antonym is honest)</a:t>
            </a:r>
          </a:p>
          <a:p>
            <a:endParaRPr lang="en-US" dirty="0" smtClean="0"/>
          </a:p>
          <a:p>
            <a:pPr lvl="0"/>
            <a:r>
              <a:rPr lang="en-US" dirty="0" smtClean="0"/>
              <a:t>Example- I was shocked at her </a:t>
            </a:r>
            <a:r>
              <a:rPr lang="en-US" b="1" i="1" dirty="0" smtClean="0"/>
              <a:t>duplicity</a:t>
            </a:r>
            <a:r>
              <a:rPr lang="en-US" dirty="0" smtClean="0"/>
              <a:t> when she stole my diamond earrings, sold them on eBay and lied to me about it the whole time.  (Example: stole, sold, and lied)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Inferences</a:t>
            </a:r>
            <a:endParaRPr lang="en-US" dirty="0"/>
          </a:p>
        </p:txBody>
      </p:sp>
      <p:sp>
        <p:nvSpPr>
          <p:cNvPr id="3" name="Content Placeholder 2"/>
          <p:cNvSpPr>
            <a:spLocks noGrp="1"/>
          </p:cNvSpPr>
          <p:nvPr>
            <p:ph idx="1"/>
          </p:nvPr>
        </p:nvSpPr>
        <p:spPr/>
        <p:txBody>
          <a:bodyPr/>
          <a:lstStyle/>
          <a:p>
            <a:r>
              <a:rPr lang="en-US" dirty="0" smtClean="0"/>
              <a:t>To make inferences:</a:t>
            </a:r>
          </a:p>
          <a:p>
            <a:pPr lvl="1"/>
            <a:r>
              <a:rPr lang="en-US" dirty="0" smtClean="0"/>
              <a:t>Ask yourself, “What do I already know that will help me understand what I’m reading?</a:t>
            </a:r>
          </a:p>
          <a:p>
            <a:pPr lvl="1"/>
            <a:r>
              <a:rPr lang="en-US" dirty="0" smtClean="0"/>
              <a:t>Think about what you’ve learned through past experiences.</a:t>
            </a:r>
          </a:p>
          <a:p>
            <a:pPr lvl="1"/>
            <a:r>
              <a:rPr lang="en-US" dirty="0" smtClean="0"/>
              <a:t>Think about what clues you’ve already learned from the reading.</a:t>
            </a:r>
          </a:p>
          <a:p>
            <a:pPr lvl="1"/>
            <a:r>
              <a:rPr lang="en-US" dirty="0" smtClean="0"/>
              <a:t>Try to find additional clues by looking back over the reading.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Interpreting Perspectives </a:t>
            </a:r>
            <a:endParaRPr lang="en-US" dirty="0"/>
          </a:p>
        </p:txBody>
      </p:sp>
      <p:sp>
        <p:nvSpPr>
          <p:cNvPr id="3" name="Content Placeholder 2"/>
          <p:cNvSpPr>
            <a:spLocks noGrp="1"/>
          </p:cNvSpPr>
          <p:nvPr>
            <p:ph idx="1"/>
          </p:nvPr>
        </p:nvSpPr>
        <p:spPr/>
        <p:txBody>
          <a:bodyPr/>
          <a:lstStyle/>
          <a:p>
            <a:r>
              <a:rPr lang="en-US" dirty="0" smtClean="0"/>
              <a:t> When you interpret someone else’s perspective:</a:t>
            </a:r>
          </a:p>
          <a:p>
            <a:pPr lvl="0"/>
            <a:r>
              <a:rPr lang="en-US" dirty="0" smtClean="0"/>
              <a:t>Consider other points of view in order to make a conclusion.</a:t>
            </a:r>
          </a:p>
          <a:p>
            <a:pPr lvl="0"/>
            <a:r>
              <a:rPr lang="en-US" dirty="0" smtClean="0"/>
              <a:t>Put yourself in “their shoes” to help you understand.</a:t>
            </a:r>
          </a:p>
          <a:p>
            <a:pPr lvl="0"/>
            <a:r>
              <a:rPr lang="en-US" dirty="0" smtClean="0"/>
              <a:t>Think about how that person would think or feel about the situation.</a:t>
            </a:r>
          </a:p>
          <a:p>
            <a:pPr lvl="0"/>
            <a:r>
              <a:rPr lang="en-US" dirty="0" smtClean="0"/>
              <a:t>1</a:t>
            </a:r>
            <a:r>
              <a:rPr lang="en-US" baseline="30000" dirty="0" smtClean="0"/>
              <a:t>st</a:t>
            </a:r>
            <a:r>
              <a:rPr lang="en-US" dirty="0" smtClean="0"/>
              <a:t> Person</a:t>
            </a:r>
          </a:p>
          <a:p>
            <a:pPr lvl="0"/>
            <a:r>
              <a:rPr lang="en-US" smtClean="0"/>
              <a:t>3</a:t>
            </a:r>
            <a:r>
              <a:rPr lang="en-US" baseline="30000" smtClean="0"/>
              <a:t>rd</a:t>
            </a:r>
            <a:r>
              <a:rPr lang="en-US" smtClean="0"/>
              <a:t> Person</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Predictions</a:t>
            </a:r>
            <a:endParaRPr lang="en-US" dirty="0"/>
          </a:p>
        </p:txBody>
      </p:sp>
      <p:sp>
        <p:nvSpPr>
          <p:cNvPr id="3" name="Content Placeholder 2"/>
          <p:cNvSpPr>
            <a:spLocks noGrp="1"/>
          </p:cNvSpPr>
          <p:nvPr>
            <p:ph idx="1"/>
          </p:nvPr>
        </p:nvSpPr>
        <p:spPr/>
        <p:txBody>
          <a:bodyPr/>
          <a:lstStyle/>
          <a:p>
            <a:r>
              <a:rPr lang="en-US" dirty="0" smtClean="0"/>
              <a:t>In order to make an accurate and appropriate prediction:</a:t>
            </a:r>
          </a:p>
          <a:p>
            <a:pPr lvl="0"/>
            <a:r>
              <a:rPr lang="en-US" dirty="0" smtClean="0"/>
              <a:t>Use what you’ve learned from the reading to help you figure out what may happen next.</a:t>
            </a:r>
          </a:p>
          <a:p>
            <a:pPr lvl="0"/>
            <a:r>
              <a:rPr lang="en-US" dirty="0" smtClean="0"/>
              <a:t>Listen out for “clues” provided by the author.</a:t>
            </a:r>
          </a:p>
          <a:p>
            <a:r>
              <a:rPr lang="en-US" smtClean="0"/>
              <a:t>Read chapter titles and look at any pictures to help you. </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794</TotalTime>
  <Words>1219</Words>
  <Application>Microsoft Office PowerPoint</Application>
  <PresentationFormat>On-screen Show (4:3)</PresentationFormat>
  <Paragraphs>189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Urban</vt:lpstr>
      <vt:lpstr>Reading Comprehension </vt:lpstr>
      <vt:lpstr>Talk to Yourself</vt:lpstr>
      <vt:lpstr>Find the Problem</vt:lpstr>
      <vt:lpstr>Fix the problem</vt:lpstr>
      <vt:lpstr>Context Clues</vt:lpstr>
      <vt:lpstr>Types of Context Clues Examples: </vt:lpstr>
      <vt:lpstr>Inferences</vt:lpstr>
      <vt:lpstr>Interpreting Perspectives </vt:lpstr>
      <vt:lpstr>Making Predictions</vt:lpstr>
      <vt:lpstr>Visualizing </vt:lpstr>
      <vt:lpstr>Paraphrasing</vt:lpstr>
      <vt:lpstr>Paraphrasing (Continued)</vt:lpstr>
      <vt:lpstr>Sequencing Events</vt:lpstr>
      <vt:lpstr>Transition Words- do not use the same transition word all of the time first, second, third are for babies! </vt:lpstr>
      <vt:lpstr>The Hungry Caterpillar</vt:lpstr>
      <vt:lpstr>Foreshadowing/Hypothesize</vt:lpstr>
      <vt:lpstr>Ominous</vt:lpstr>
      <vt:lpstr>Slide 18</vt:lpstr>
      <vt:lpstr>Slide 19</vt:lpstr>
      <vt:lpstr>Figurative Language</vt:lpstr>
      <vt:lpstr>IRONY http://www.youtube.com/watch?v=tqg6RO8c_W0 </vt:lpstr>
      <vt:lpstr>http://www.youtube.com/watch?v=RZFYuX84n1U </vt:lpstr>
      <vt:lpstr>http://www.youtube.com/watch?v=IiR-bnCHIYo </vt:lpstr>
      <vt:lpstr>Hyperbole</vt:lpstr>
      <vt:lpstr>Alliteration</vt:lpstr>
      <vt:lpstr>Slide 26</vt:lpstr>
      <vt:lpstr>Making Connections</vt:lpstr>
      <vt:lpstr>Making Connections</vt:lpstr>
      <vt:lpstr>Making Connections</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dc:title>
  <dc:creator>LBauer</dc:creator>
  <cp:lastModifiedBy>LBauer</cp:lastModifiedBy>
  <cp:revision>79</cp:revision>
  <dcterms:created xsi:type="dcterms:W3CDTF">2013-02-05T13:12:54Z</dcterms:created>
  <dcterms:modified xsi:type="dcterms:W3CDTF">2014-04-08T12:37:25Z</dcterms:modified>
</cp:coreProperties>
</file>